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982" r:id="rId2"/>
    <p:sldId id="619" r:id="rId3"/>
    <p:sldId id="992" r:id="rId4"/>
    <p:sldId id="993" r:id="rId5"/>
    <p:sldId id="994" r:id="rId6"/>
    <p:sldId id="985" r:id="rId7"/>
    <p:sldId id="995" r:id="rId8"/>
    <p:sldId id="996" r:id="rId9"/>
    <p:sldId id="997" r:id="rId10"/>
    <p:sldId id="998" r:id="rId11"/>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64" d="100"/>
          <a:sy n="64" d="100"/>
        </p:scale>
        <p:origin x="9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1/16/2021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1/16/2021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1/16/2021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1/16/2021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1/16/2021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1/16/2021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2)</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17,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375908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2)</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17,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7616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Twelve Suggestions for Reading the Bible Better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892552"/>
          </a:xfrm>
          <a:prstGeom prst="rect">
            <a:avLst/>
          </a:prstGeom>
          <a:noFill/>
        </p:spPr>
        <p:txBody>
          <a:bodyPr wrap="square" rtlCol="0">
            <a:spAutoFit/>
          </a:bodyPr>
          <a:lstStyle/>
          <a:p>
            <a:pPr marL="342900" marR="0" lvl="0" indent="-342900" algn="just">
              <a:spcBef>
                <a:spcPts val="0"/>
              </a:spcBef>
              <a:spcAft>
                <a:spcPts val="0"/>
              </a:spcAft>
              <a:buFont typeface="+mj-lt"/>
              <a:buAutoNum type="arabicPeriod"/>
            </a:pPr>
            <a:r>
              <a:rPr lang="en-US" sz="2800" b="1" dirty="0">
                <a:effectLst/>
                <a:latin typeface="Calibri" panose="020F0502020204030204" pitchFamily="34" charset="0"/>
                <a:ea typeface="Times New Roman" panose="02020603050405020304" pitchFamily="18" charset="0"/>
                <a:cs typeface="Calibri" panose="020F0502020204030204" pitchFamily="34" charset="0"/>
              </a:rPr>
              <a:t>Read the Bible prayerfully: </a:t>
            </a:r>
          </a:p>
          <a:p>
            <a:pPr algn="just"/>
            <a:r>
              <a:rPr lang="en-US" sz="2400" i="1" dirty="0">
                <a:effectLst/>
                <a:latin typeface="Calibri" panose="020F0502020204030204" pitchFamily="34" charset="0"/>
                <a:ea typeface="Times New Roman" panose="02020603050405020304" pitchFamily="18" charset="0"/>
                <a:cs typeface="Calibri" panose="020F0502020204030204" pitchFamily="34" charset="0"/>
              </a:rPr>
              <a:t>Open my eyes, that I may behold Wonderful things from Your law (Psalm 119:18</a:t>
            </a:r>
            <a:r>
              <a:rPr lang="en-US" sz="2400" i="1" dirty="0">
                <a:latin typeface="Calibri" panose="020F0502020204030204" pitchFamily="34"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BC1D5FB-3680-4FC9-A5C0-89226AF49BF7}"/>
              </a:ext>
            </a:extLst>
          </p:cNvPr>
          <p:cNvSpPr txBox="1"/>
          <p:nvPr/>
        </p:nvSpPr>
        <p:spPr>
          <a:xfrm>
            <a:off x="315296" y="2056968"/>
            <a:ext cx="11590636" cy="2000548"/>
          </a:xfrm>
          <a:prstGeom prst="rect">
            <a:avLst/>
          </a:prstGeom>
          <a:noFill/>
        </p:spPr>
        <p:txBody>
          <a:bodyPr wrap="square" rtlCol="0">
            <a:spAutoFit/>
          </a:bodyPr>
          <a:lstStyle/>
          <a:p>
            <a:pPr marR="0" lvl="0" algn="just">
              <a:spcBef>
                <a:spcPts val="0"/>
              </a:spcBef>
              <a:spcAft>
                <a:spcPts val="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2. Read expectantly and joyfully: </a:t>
            </a:r>
          </a:p>
          <a:p>
            <a:pPr marR="0" lvl="0" algn="just">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O how I love Your law! It is my meditation all the day</a:t>
            </a:r>
            <a:r>
              <a:rPr lang="en-US" sz="2400" i="1" dirty="0">
                <a:latin typeface="Calibri" panose="020F0502020204030204" pitchFamily="34" charset="0"/>
                <a:ea typeface="Times New Roman" panose="02020603050405020304" pitchFamily="18" charset="0"/>
                <a:cs typeface="Calibri" panose="020F0502020204030204" pitchFamily="34" charset="0"/>
              </a:rPr>
              <a:t>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Psalm 119:97)</a:t>
            </a:r>
          </a:p>
          <a:p>
            <a:pPr marR="0" lvl="0" algn="just">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R="0" lvl="0" algn="just">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But his delight is in the law of the Lord, And in His law he meditates day and night (Psalm 1:2</a:t>
            </a:r>
            <a:r>
              <a:rPr lang="en-US" sz="2400" dirty="0">
                <a:latin typeface="Calibri" panose="020F0502020204030204" pitchFamily="34" charset="0"/>
                <a:ea typeface="Times New Roman" panose="02020603050405020304" pitchFamily="18" charset="0"/>
                <a:cs typeface="Times New Roman" panose="02020603050405020304" pitchFamily="18" charset="0"/>
              </a:rPr>
              <a: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A54004D-C6F9-4B11-BB72-27708F7017F8}"/>
              </a:ext>
            </a:extLst>
          </p:cNvPr>
          <p:cNvSpPr txBox="1"/>
          <p:nvPr/>
        </p:nvSpPr>
        <p:spPr>
          <a:xfrm>
            <a:off x="315296" y="4101282"/>
            <a:ext cx="11590636" cy="2369880"/>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3.</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Meditate on what you are reading:</a:t>
            </a:r>
          </a:p>
          <a:p>
            <a:pPr marR="0" lvl="0" algn="just">
              <a:spcBef>
                <a:spcPts val="0"/>
              </a:spcBef>
              <a:spcAft>
                <a:spcPts val="0"/>
              </a:spcAft>
            </a:pPr>
            <a:r>
              <a:rPr lang="en-US" sz="2400" i="1" dirty="0">
                <a:latin typeface="Calibri" panose="020F0502020204030204" pitchFamily="34" charset="0"/>
                <a:ea typeface="Times New Roman" panose="02020603050405020304" pitchFamily="18" charset="0"/>
                <a:cs typeface="Calibri" panose="020F0502020204030204" pitchFamily="34" charset="0"/>
              </a:rPr>
              <a:t>O how I love Your law! It is my meditation all the day (Psalm 119:97)</a:t>
            </a:r>
          </a:p>
          <a:p>
            <a:pPr marR="0" lvl="0" algn="just">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R="0" lvl="0" algn="just">
              <a:spcBef>
                <a:spcPts val="0"/>
              </a:spcBef>
              <a:spcAft>
                <a:spcPts val="0"/>
              </a:spcAft>
            </a:pPr>
            <a:r>
              <a:rPr lang="en-US" sz="2400" i="1" dirty="0">
                <a:latin typeface="Calibri" panose="020F0502020204030204" pitchFamily="34" charset="0"/>
                <a:ea typeface="Times New Roman" panose="02020603050405020304" pitchFamily="18" charset="0"/>
                <a:cs typeface="Calibri" panose="020F0502020204030204" pitchFamily="34" charset="0"/>
              </a:rPr>
              <a:t>But his delight is in the law of the Lord, And in His law he meditates day and night (Psalm 1:2</a:t>
            </a:r>
            <a:r>
              <a:rPr lang="en-US" sz="2400" dirty="0">
                <a:latin typeface="Calibri" panose="020F0502020204030204" pitchFamily="34" charset="0"/>
                <a:ea typeface="Times New Roman" panose="02020603050405020304" pitchFamily="18" charset="0"/>
                <a:cs typeface="Times New Roman" panose="02020603050405020304" pitchFamily="18" charset="0"/>
              </a:rPr>
              <a:t>)</a:t>
            </a:r>
            <a:r>
              <a:rPr lang="en-US" sz="2400" i="1" dirty="0">
                <a:latin typeface="Calibri" panose="020F0502020204030204" pitchFamily="34"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0" lvl="0" algn="just">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par>
                          <p:cTn id="13" fill="hold">
                            <p:stCondLst>
                              <p:cond delay="175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750"/>
                                        <p:tgtEl>
                                          <p:spTgt spid="5">
                                            <p:txEl>
                                              <p:pRg st="1" end="1"/>
                                            </p:txEl>
                                          </p:spTgt>
                                        </p:tgtEl>
                                      </p:cBhvr>
                                    </p:animEffect>
                                  </p:childTnLst>
                                </p:cTn>
                              </p:par>
                            </p:childTnLst>
                          </p:cTn>
                        </p:par>
                        <p:par>
                          <p:cTn id="17" fill="hold">
                            <p:stCondLst>
                              <p:cond delay="3500"/>
                            </p:stCondLst>
                            <p:childTnLst>
                              <p:par>
                                <p:cTn id="18" presetID="10" presetClass="entr" presetSubtype="0"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75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750"/>
                                        <p:tgtEl>
                                          <p:spTgt spid="6">
                                            <p:txEl>
                                              <p:pRg st="0" end="0"/>
                                            </p:txEl>
                                          </p:spTgt>
                                        </p:tgtEl>
                                      </p:cBhvr>
                                    </p:animEffect>
                                  </p:childTnLst>
                                </p:cTn>
                              </p:par>
                            </p:childTnLst>
                          </p:cTn>
                        </p:par>
                        <p:par>
                          <p:cTn id="26" fill="hold">
                            <p:stCondLst>
                              <p:cond delay="1750"/>
                            </p:stCondLst>
                            <p:childTnLst>
                              <p:par>
                                <p:cTn id="27" presetID="10" presetClass="entr" presetSubtype="0" fill="hold" grpId="0" nodeType="after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1750"/>
                                        <p:tgtEl>
                                          <p:spTgt spid="6">
                                            <p:txEl>
                                              <p:pRg st="1" end="1"/>
                                            </p:txEl>
                                          </p:spTgt>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fade">
                                      <p:cBhvr>
                                        <p:cTn id="33" dur="17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Twelve Suggestions for Reading the Bible Better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000548"/>
          </a:xfrm>
          <a:prstGeom prst="rect">
            <a:avLst/>
          </a:prstGeom>
          <a:noFill/>
        </p:spPr>
        <p:txBody>
          <a:bodyPr wrap="square" rtlCol="0">
            <a:spAutoFit/>
          </a:bodyPr>
          <a:lstStyle/>
          <a:p>
            <a:pPr marR="0" lvl="0" algn="just">
              <a:spcBef>
                <a:spcPts val="0"/>
              </a:spcBef>
              <a:spcAft>
                <a:spcPts val="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4. Read for transformation: </a:t>
            </a:r>
          </a:p>
          <a:p>
            <a:pPr algn="just"/>
            <a:r>
              <a:rPr lang="en-US" sz="2400" i="1" dirty="0">
                <a:latin typeface="Calibri" panose="020F0502020204030204" pitchFamily="34" charset="0"/>
                <a:cs typeface="Calibri" panose="020F0502020204030204" pitchFamily="34" charset="0"/>
              </a:rPr>
              <a:t>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(Rom. 12:1-2)</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4BC1D5FB-3680-4FC9-A5C0-89226AF49BF7}"/>
              </a:ext>
            </a:extLst>
          </p:cNvPr>
          <p:cNvSpPr txBox="1"/>
          <p:nvPr/>
        </p:nvSpPr>
        <p:spPr>
          <a:xfrm>
            <a:off x="315296" y="3143038"/>
            <a:ext cx="11590636" cy="800219"/>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5</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with perseverance: </a:t>
            </a:r>
          </a:p>
          <a:p>
            <a:pPr marR="0" lvl="0" algn="just">
              <a:spcBef>
                <a:spcPts val="0"/>
              </a:spcBef>
              <a:spcAft>
                <a:spcPts val="0"/>
              </a:spcAft>
            </a:pPr>
            <a:r>
              <a:rPr lang="en-US" i="1" dirty="0"/>
              <a:t>Commit your way to the Lord, Trust also in Him, and He will do it. (Psalm 37:5)</a:t>
            </a:r>
            <a:endParaRPr lang="en-US" dirty="0"/>
          </a:p>
        </p:txBody>
      </p:sp>
      <p:sp>
        <p:nvSpPr>
          <p:cNvPr id="7" name="TextBox 6">
            <a:extLst>
              <a:ext uri="{FF2B5EF4-FFF2-40B4-BE49-F238E27FC236}">
                <a16:creationId xmlns:a16="http://schemas.microsoft.com/office/drawing/2014/main" id="{9FE39B13-CDEA-4303-9FF1-30AA094B6C51}"/>
              </a:ext>
            </a:extLst>
          </p:cNvPr>
          <p:cNvSpPr txBox="1"/>
          <p:nvPr/>
        </p:nvSpPr>
        <p:spPr>
          <a:xfrm>
            <a:off x="317796" y="4314771"/>
            <a:ext cx="11590636" cy="1077218"/>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6</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Be realistic about the goals you set; have a good plan: </a:t>
            </a:r>
          </a:p>
          <a:p>
            <a:pPr marR="0" lvl="0" algn="just">
              <a:spcBef>
                <a:spcPts val="0"/>
              </a:spcBef>
              <a:spcAft>
                <a:spcPts val="0"/>
              </a:spcAft>
            </a:pPr>
            <a:r>
              <a:rPr lang="en-US" i="1" dirty="0"/>
              <a:t>When you make a vow to God, do not be late in paying it; for He takes no delight in fools. Pay what you vow! (Ecclesiastes 5:4</a:t>
            </a:r>
            <a:r>
              <a:rPr lang="en-US" dirty="0"/>
              <a:t>)</a:t>
            </a:r>
            <a:r>
              <a:rPr lang="en-US" i="1" dirty="0"/>
              <a:t> </a:t>
            </a:r>
            <a:endParaRPr lang="en-US" dirty="0"/>
          </a:p>
        </p:txBody>
      </p:sp>
    </p:spTree>
    <p:extLst>
      <p:ext uri="{BB962C8B-B14F-4D97-AF65-F5344CB8AC3E}">
        <p14:creationId xmlns:p14="http://schemas.microsoft.com/office/powerpoint/2010/main" val="405799482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75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750"/>
                                        <p:tgtEl>
                                          <p:spTgt spid="7">
                                            <p:txEl>
                                              <p:pRg st="0" end="0"/>
                                            </p:txEl>
                                          </p:spTgt>
                                        </p:tgtEl>
                                      </p:cBhvr>
                                    </p:animEffect>
                                  </p:childTnLst>
                                </p:cTn>
                              </p:par>
                            </p:childTnLst>
                          </p:cTn>
                        </p:par>
                        <p:par>
                          <p:cTn id="26" fill="hold">
                            <p:stCondLst>
                              <p:cond delay="1750"/>
                            </p:stCondLst>
                            <p:childTnLst>
                              <p:par>
                                <p:cTn id="27" presetID="10" presetClass="entr" presetSubtype="0" fill="hold" nodeType="after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fade">
                                      <p:cBhvr>
                                        <p:cTn id="29" dur="175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Twelve Suggestions for Reading the Bible Better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892552"/>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7</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Set aside a consistent time and place for your study: </a:t>
            </a:r>
          </a:p>
          <a:p>
            <a:pPr algn="just"/>
            <a:r>
              <a:rPr lang="en-US" sz="2400" i="1" dirty="0">
                <a:latin typeface="Calibri" panose="020F0502020204030204" pitchFamily="34" charset="0"/>
                <a:cs typeface="Calibri" panose="020F0502020204030204" pitchFamily="34" charset="0"/>
              </a:rPr>
              <a:t>Matthew 6:5-7</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4BC1D5FB-3680-4FC9-A5C0-89226AF49BF7}"/>
              </a:ext>
            </a:extLst>
          </p:cNvPr>
          <p:cNvSpPr txBox="1"/>
          <p:nvPr/>
        </p:nvSpPr>
        <p:spPr>
          <a:xfrm>
            <a:off x="315296" y="1988799"/>
            <a:ext cx="11590636" cy="1077218"/>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8</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with a few good tools in hand: </a:t>
            </a:r>
          </a:p>
          <a:p>
            <a:pPr marR="0" lvl="0" algn="just">
              <a:spcBef>
                <a:spcPts val="0"/>
              </a:spcBef>
              <a:spcAft>
                <a:spcPts val="0"/>
              </a:spcAft>
            </a:pPr>
            <a:r>
              <a:rPr lang="en-US" i="1" dirty="0"/>
              <a:t>6 Sing praises to God, sing praises; Sing praises to our King, sing praises. 7 For God is the King of all the earth; Sing praises with a skillful psalm. (Psalm 47:6-7</a:t>
            </a:r>
            <a:r>
              <a:rPr lang="en-US" dirty="0"/>
              <a:t>)</a:t>
            </a:r>
          </a:p>
        </p:txBody>
      </p:sp>
      <p:sp>
        <p:nvSpPr>
          <p:cNvPr id="7" name="TextBox 6">
            <a:extLst>
              <a:ext uri="{FF2B5EF4-FFF2-40B4-BE49-F238E27FC236}">
                <a16:creationId xmlns:a16="http://schemas.microsoft.com/office/drawing/2014/main" id="{9FE39B13-CDEA-4303-9FF1-30AA094B6C51}"/>
              </a:ext>
            </a:extLst>
          </p:cNvPr>
          <p:cNvSpPr txBox="1"/>
          <p:nvPr/>
        </p:nvSpPr>
        <p:spPr>
          <a:xfrm>
            <a:off x="317796" y="3280456"/>
            <a:ext cx="11590636" cy="800219"/>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9</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in a pen in hand: </a:t>
            </a:r>
          </a:p>
          <a:p>
            <a:pPr marR="0" lvl="0" algn="just">
              <a:spcBef>
                <a:spcPts val="0"/>
              </a:spcBef>
              <a:spcAft>
                <a:spcPts val="0"/>
              </a:spcAft>
            </a:pPr>
            <a:r>
              <a:rPr lang="en-US" i="1" dirty="0"/>
              <a:t>Your word I have treasured in my heart, That I may not sin against You. (Psalm 119:11</a:t>
            </a:r>
            <a:r>
              <a:rPr lang="en-US" dirty="0"/>
              <a:t>)</a:t>
            </a:r>
            <a:r>
              <a:rPr lang="en-US" i="1" dirty="0"/>
              <a:t> </a:t>
            </a:r>
            <a:endParaRPr lang="en-US" dirty="0"/>
          </a:p>
        </p:txBody>
      </p:sp>
      <p:sp>
        <p:nvSpPr>
          <p:cNvPr id="6" name="TextBox 5">
            <a:extLst>
              <a:ext uri="{FF2B5EF4-FFF2-40B4-BE49-F238E27FC236}">
                <a16:creationId xmlns:a16="http://schemas.microsoft.com/office/drawing/2014/main" id="{7E31C9AC-EF39-4DF8-93EF-449B21C90BED}"/>
              </a:ext>
            </a:extLst>
          </p:cNvPr>
          <p:cNvSpPr txBox="1"/>
          <p:nvPr/>
        </p:nvSpPr>
        <p:spPr>
          <a:xfrm>
            <a:off x="335286" y="4212343"/>
            <a:ext cx="11590636" cy="1354217"/>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10</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in light of immediate context:  </a:t>
            </a:r>
          </a:p>
          <a:p>
            <a:pPr marR="0" lvl="0" algn="just">
              <a:spcBef>
                <a:spcPts val="0"/>
              </a:spcBef>
              <a:spcAft>
                <a:spcPts val="0"/>
              </a:spcAft>
            </a:pPr>
            <a:r>
              <a:rPr lang="en-US" i="1" dirty="0"/>
              <a:t>25 And He said to them, "O foolish men and slow of heart to believe in all that the prophets have spoken! 26 "Was it not necessary for the Christ to suffer these things and to enter into His glory?"  (Luke 24:25-26)</a:t>
            </a:r>
            <a:endParaRPr lang="en-US" dirty="0"/>
          </a:p>
        </p:txBody>
      </p:sp>
    </p:spTree>
    <p:extLst>
      <p:ext uri="{BB962C8B-B14F-4D97-AF65-F5344CB8AC3E}">
        <p14:creationId xmlns:p14="http://schemas.microsoft.com/office/powerpoint/2010/main" val="375041831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75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750"/>
                                        <p:tgtEl>
                                          <p:spTgt spid="7">
                                            <p:txEl>
                                              <p:pRg st="0" end="0"/>
                                            </p:txEl>
                                          </p:spTgt>
                                        </p:tgtEl>
                                      </p:cBhvr>
                                    </p:animEffect>
                                  </p:childTnLst>
                                </p:cTn>
                              </p:par>
                            </p:childTnLst>
                          </p:cTn>
                        </p:par>
                        <p:par>
                          <p:cTn id="26" fill="hold">
                            <p:stCondLst>
                              <p:cond delay="1750"/>
                            </p:stCondLst>
                            <p:childTnLst>
                              <p:par>
                                <p:cTn id="27" presetID="10" presetClass="entr" presetSubtype="0" fill="hold" nodeType="after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fade">
                                      <p:cBhvr>
                                        <p:cTn id="29" dur="1750"/>
                                        <p:tgtEl>
                                          <p:spTgt spid="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1750"/>
                                        <p:tgtEl>
                                          <p:spTgt spid="6">
                                            <p:txEl>
                                              <p:pRg st="0" end="0"/>
                                            </p:txEl>
                                          </p:spTgt>
                                        </p:tgtEl>
                                      </p:cBhvr>
                                    </p:animEffect>
                                  </p:childTnLst>
                                </p:cTn>
                              </p:par>
                            </p:childTnLst>
                          </p:cTn>
                        </p:par>
                        <p:par>
                          <p:cTn id="35" fill="hold">
                            <p:stCondLst>
                              <p:cond delay="1750"/>
                            </p:stCondLst>
                            <p:childTnLst>
                              <p:par>
                                <p:cTn id="36" presetID="10" presetClass="entr" presetSubtype="0" fill="hold" nodeType="after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Twelve Suggestions for Reading the Bible Better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1077218"/>
          </a:xfrm>
          <a:prstGeom prst="rect">
            <a:avLst/>
          </a:prstGeom>
          <a:noFill/>
        </p:spPr>
        <p:txBody>
          <a:bodyPr wrap="square" rtlCol="0">
            <a:spAutoFit/>
          </a:bodyPr>
          <a:lstStyle/>
          <a:p>
            <a:pPr marR="0" lvl="0" algn="just">
              <a:spcBef>
                <a:spcPts val="0"/>
              </a:spcBef>
              <a:spcAft>
                <a:spcPts val="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11. Do your </a:t>
            </a:r>
            <a:r>
              <a:rPr lang="en-US" sz="2800" b="1" dirty="0">
                <a:latin typeface="Calibri" panose="020F0502020204030204" pitchFamily="34" charset="0"/>
                <a:ea typeface="Times New Roman" panose="02020603050405020304" pitchFamily="18" charset="0"/>
                <a:cs typeface="Calibri" panose="020F0502020204030204" pitchFamily="34" charset="0"/>
              </a:rPr>
              <a:t>Bible reading as part of a community</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a:t>
            </a:r>
          </a:p>
          <a:p>
            <a:pPr marR="0" lvl="0" algn="just">
              <a:spcBef>
                <a:spcPts val="0"/>
              </a:spcBef>
              <a:spcAft>
                <a:spcPts val="0"/>
              </a:spcAft>
            </a:pPr>
            <a:r>
              <a:rPr lang="en-US" i="1" dirty="0"/>
              <a:t>Let the word of Christ dwell in you richly, teaching and admonishing one another in all wisdom (Colossians 3:16 - ESV)</a:t>
            </a:r>
            <a:endParaRPr lang="en-US" dirty="0"/>
          </a:p>
        </p:txBody>
      </p:sp>
      <p:sp>
        <p:nvSpPr>
          <p:cNvPr id="5" name="TextBox 4">
            <a:extLst>
              <a:ext uri="{FF2B5EF4-FFF2-40B4-BE49-F238E27FC236}">
                <a16:creationId xmlns:a16="http://schemas.microsoft.com/office/drawing/2014/main" id="{4BC1D5FB-3680-4FC9-A5C0-89226AF49BF7}"/>
              </a:ext>
            </a:extLst>
          </p:cNvPr>
          <p:cNvSpPr txBox="1"/>
          <p:nvPr/>
        </p:nvSpPr>
        <p:spPr>
          <a:xfrm>
            <a:off x="315296" y="2273612"/>
            <a:ext cx="11590636" cy="1077218"/>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12</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in light of the overarching story of the Bible: </a:t>
            </a:r>
          </a:p>
          <a:p>
            <a:pPr marR="0" lvl="0" algn="just">
              <a:spcBef>
                <a:spcPts val="0"/>
              </a:spcBef>
              <a:spcAft>
                <a:spcPts val="0"/>
              </a:spcAft>
            </a:pPr>
            <a:r>
              <a:rPr lang="en-US" i="1" dirty="0"/>
              <a:t>For from Him and through Him and to Him are all things. To Him be the glory forever. Amen. (Romans 11:36)</a:t>
            </a:r>
            <a:endParaRPr lang="en-US" dirty="0"/>
          </a:p>
        </p:txBody>
      </p:sp>
      <p:sp>
        <p:nvSpPr>
          <p:cNvPr id="7" name="TextBox 6">
            <a:extLst>
              <a:ext uri="{FF2B5EF4-FFF2-40B4-BE49-F238E27FC236}">
                <a16:creationId xmlns:a16="http://schemas.microsoft.com/office/drawing/2014/main" id="{9FE39B13-CDEA-4303-9FF1-30AA094B6C51}"/>
              </a:ext>
            </a:extLst>
          </p:cNvPr>
          <p:cNvSpPr txBox="1"/>
          <p:nvPr/>
        </p:nvSpPr>
        <p:spPr>
          <a:xfrm>
            <a:off x="317796" y="3670196"/>
            <a:ext cx="11590636" cy="1815882"/>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Is the overarching theme of Scripture:</a:t>
            </a:r>
            <a:endParaRPr lang="en-US" sz="2800" b="1" dirty="0">
              <a:effectLst/>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spcBef>
                <a:spcPts val="0"/>
              </a:spcBef>
              <a:spcAft>
                <a:spcPts val="0"/>
              </a:spcAft>
              <a:buFont typeface="Wingdings" panose="05000000000000000000" pitchFamily="2" charset="2"/>
              <a:buChar char="§"/>
            </a:pPr>
            <a:r>
              <a:rPr lang="en-US" sz="2800" i="1" dirty="0"/>
              <a:t>Soteriological – “</a:t>
            </a:r>
            <a:r>
              <a:rPr lang="en-US" sz="2800" i="1" dirty="0" err="1"/>
              <a:t>soteria</a:t>
            </a:r>
            <a:r>
              <a:rPr lang="en-US" sz="2800" i="1" dirty="0"/>
              <a:t>” – to save – God’s saving humanity through Jesus Christ.</a:t>
            </a:r>
          </a:p>
          <a:p>
            <a:pPr marL="457200" marR="0" lvl="0" indent="-457200" algn="just">
              <a:spcBef>
                <a:spcPts val="0"/>
              </a:spcBef>
              <a:spcAft>
                <a:spcPts val="0"/>
              </a:spcAft>
              <a:buFont typeface="Wingdings" panose="05000000000000000000" pitchFamily="2" charset="2"/>
              <a:buChar char="§"/>
            </a:pPr>
            <a:r>
              <a:rPr lang="en-US" sz="2800" i="1" dirty="0"/>
              <a:t>Doxological – “doxa” – “glory, splendor, </a:t>
            </a:r>
            <a:r>
              <a:rPr lang="en-US" sz="2800" i="1" dirty="0" err="1"/>
              <a:t>ganduer</a:t>
            </a:r>
            <a:r>
              <a:rPr lang="en-US" sz="2800" i="1" dirty="0"/>
              <a:t> – God’s glory.</a:t>
            </a:r>
            <a:endParaRPr lang="en-US" sz="2800" dirty="0"/>
          </a:p>
        </p:txBody>
      </p:sp>
    </p:spTree>
    <p:extLst>
      <p:ext uri="{BB962C8B-B14F-4D97-AF65-F5344CB8AC3E}">
        <p14:creationId xmlns:p14="http://schemas.microsoft.com/office/powerpoint/2010/main" val="6493601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75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75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fade">
                                      <p:cBhvr>
                                        <p:cTn id="30" dur="1750"/>
                                        <p:tgtEl>
                                          <p:spTgt spid="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John 17:1-4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632311"/>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1 Jesus spoke these things; and lifting up His eyes to heaven, He said, "Father, the hour has come; glorify Your Son, that the Son may glorify You, 2 even as You gave Him authority over all flesh, that to all whom You have given Him, He may give eternal life. 3 "This is eternal life, that they may know You, the only true God, and Jesus Christ whom You have sent. 4 "I glorified You on the earth, having accomplished the work which You have given Me to do. </a:t>
            </a:r>
            <a:endParaRPr lang="en-US" sz="4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733978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3046988"/>
          </a:xfrm>
          <a:prstGeom prst="rect">
            <a:avLst/>
          </a:prstGeom>
          <a:noFill/>
        </p:spPr>
        <p:txBody>
          <a:bodyPr wrap="square" rtlCol="0">
            <a:spAutoFit/>
          </a:bodyPr>
          <a:lstStyle/>
          <a:p>
            <a:pPr marL="0" marR="0">
              <a:spcBef>
                <a:spcPts val="0"/>
              </a:spcBef>
              <a:spcAft>
                <a:spcPts val="0"/>
              </a:spcAf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Act 1: God's Plan for All People (Genesis 1-­11)</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(4,000-3,400 BC)</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Creation</a:t>
            </a:r>
            <a:r>
              <a:rPr lang="en-US" sz="3200" dirty="0">
                <a:effectLst/>
                <a:latin typeface="Calibri" panose="020F0502020204030204" pitchFamily="34" charset="0"/>
                <a:ea typeface="Times New Roman" panose="02020603050405020304" pitchFamily="18" charset="0"/>
                <a:cs typeface="Calibri" panose="020F0502020204030204" pitchFamily="34" charset="0"/>
              </a:rPr>
              <a:t>: The God of All of Life (Genesis 1-2)</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Fall</a:t>
            </a:r>
            <a:r>
              <a:rPr lang="en-US" sz="3200" dirty="0">
                <a:effectLst/>
                <a:latin typeface="Calibri" panose="020F0502020204030204" pitchFamily="34" charset="0"/>
                <a:ea typeface="Times New Roman" panose="02020603050405020304" pitchFamily="18" charset="0"/>
                <a:cs typeface="Calibri" panose="020F0502020204030204" pitchFamily="34" charset="0"/>
              </a:rPr>
              <a:t>: Rejecting God's Vision for Life (Genesis 3)</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Flood</a:t>
            </a:r>
            <a:r>
              <a:rPr lang="en-US" sz="3200" dirty="0">
                <a:effectLst/>
                <a:latin typeface="Calibri" panose="020F0502020204030204" pitchFamily="34" charset="0"/>
                <a:ea typeface="Times New Roman" panose="02020603050405020304" pitchFamily="18" charset="0"/>
                <a:cs typeface="Calibri" panose="020F0502020204030204" pitchFamily="34" charset="0"/>
              </a:rPr>
              <a:t>: God Judges and Makes a Covenant to Preserve Life (Genesis 6-8)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44248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2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50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693866"/>
          </a:xfrm>
          <a:prstGeom prst="rect">
            <a:avLst/>
          </a:prstGeom>
          <a:noFill/>
        </p:spPr>
        <p:txBody>
          <a:bodyPr wrap="square" rtlCol="0">
            <a:spAutoFit/>
          </a:bodyPr>
          <a:lstStyle/>
          <a:p>
            <a:r>
              <a:rPr lang="en-US" sz="2800" b="1" dirty="0"/>
              <a:t>Act 2: God's Covenant People (Genesis 12—Malachi 4:6) </a:t>
            </a:r>
            <a:endParaRPr lang="en-US" sz="2800" dirty="0"/>
          </a:p>
          <a:p>
            <a:r>
              <a:rPr lang="en-US" sz="2800" dirty="0"/>
              <a:t>(2,100-420 BC) </a:t>
            </a:r>
          </a:p>
          <a:p>
            <a:pPr marL="457200" lvl="0" indent="-457200">
              <a:buFont typeface="Wingdings" panose="05000000000000000000" pitchFamily="2" charset="2"/>
              <a:buChar char="§"/>
            </a:pPr>
            <a:r>
              <a:rPr lang="en-US" sz="2800" b="1" dirty="0"/>
              <a:t>The People</a:t>
            </a:r>
            <a:r>
              <a:rPr lang="en-US" sz="2800" dirty="0"/>
              <a:t>: God Calls a Covenant People (2,100 BC) </a:t>
            </a:r>
          </a:p>
          <a:p>
            <a:pPr marL="457200" lvl="0" indent="-457200">
              <a:buFont typeface="Wingdings" panose="05000000000000000000" pitchFamily="2" charset="2"/>
              <a:buChar char="§"/>
            </a:pPr>
            <a:r>
              <a:rPr lang="en-US" sz="2800" b="1" dirty="0"/>
              <a:t>Deliverance</a:t>
            </a:r>
            <a:r>
              <a:rPr lang="en-US" sz="2800" dirty="0"/>
              <a:t>: God Rescues His People (1446 BC) </a:t>
            </a:r>
          </a:p>
          <a:p>
            <a:pPr marL="457200" lvl="0" indent="-457200">
              <a:buFont typeface="Wingdings" panose="05000000000000000000" pitchFamily="2" charset="2"/>
              <a:buChar char="§"/>
            </a:pPr>
            <a:r>
              <a:rPr lang="en-US" sz="2800" b="1" dirty="0"/>
              <a:t>The Sinai Covenant &amp; Law</a:t>
            </a:r>
            <a:r>
              <a:rPr lang="en-US" sz="2800" dirty="0"/>
              <a:t>: God Embraces and Instructs His People (1445 BC) </a:t>
            </a:r>
          </a:p>
          <a:p>
            <a:pPr marL="457200" lvl="0" indent="-457200">
              <a:buFont typeface="Wingdings" panose="05000000000000000000" pitchFamily="2" charset="2"/>
              <a:buChar char="§"/>
            </a:pPr>
            <a:r>
              <a:rPr lang="en-US" sz="2800" b="1" dirty="0"/>
              <a:t>The Land</a:t>
            </a:r>
            <a:r>
              <a:rPr lang="en-US" sz="2800" dirty="0"/>
              <a:t>: God's Place for his People (1405 BC) </a:t>
            </a:r>
          </a:p>
          <a:p>
            <a:pPr marL="457200" lvl="0" indent="-457200">
              <a:buFont typeface="Wingdings" panose="05000000000000000000" pitchFamily="2" charset="2"/>
              <a:buChar char="§"/>
            </a:pPr>
            <a:r>
              <a:rPr lang="en-US" sz="2800" b="1" dirty="0"/>
              <a:t>Kings and Prophets</a:t>
            </a:r>
            <a:r>
              <a:rPr lang="en-US" sz="2800" dirty="0"/>
              <a:t>: God Shapes a Kingdom People (1050 BC) </a:t>
            </a:r>
          </a:p>
          <a:p>
            <a:pPr marL="457200" lvl="0" indent="-457200">
              <a:buFont typeface="Wingdings" panose="05000000000000000000" pitchFamily="2" charset="2"/>
              <a:buChar char="§"/>
            </a:pPr>
            <a:r>
              <a:rPr lang="en-US" sz="2800" b="1" dirty="0"/>
              <a:t>Kings and Prophets</a:t>
            </a:r>
            <a:r>
              <a:rPr lang="en-US" sz="2800" dirty="0"/>
              <a:t>: God Divides the Kingdom People (931 BC) </a:t>
            </a:r>
          </a:p>
          <a:p>
            <a:pPr marL="457200" lvl="0" indent="-457200">
              <a:buFont typeface="Wingdings" panose="05000000000000000000" pitchFamily="2" charset="2"/>
              <a:buChar char="§"/>
            </a:pPr>
            <a:r>
              <a:rPr lang="en-US" sz="2800" b="1" dirty="0"/>
              <a:t>Kings and Prophets</a:t>
            </a:r>
            <a:r>
              <a:rPr lang="en-US" sz="2800" dirty="0"/>
              <a:t>: The Southern Kingdom as God's People (931-­‐586 BC) </a:t>
            </a:r>
          </a:p>
          <a:p>
            <a:pPr marL="457200" lvl="0" indent="-457200">
              <a:buFont typeface="Wingdings" panose="05000000000000000000" pitchFamily="2" charset="2"/>
              <a:buChar char="§"/>
            </a:pPr>
            <a:r>
              <a:rPr lang="en-US" sz="2800" b="1" dirty="0"/>
              <a:t>Exile</a:t>
            </a:r>
            <a:r>
              <a:rPr lang="en-US" sz="2800" dirty="0"/>
              <a:t>: God Disciplines His People (586-­‐538 BC) </a:t>
            </a:r>
          </a:p>
          <a:p>
            <a:pPr marL="457200" lvl="0" indent="-457200">
              <a:buFont typeface="Wingdings" panose="05000000000000000000" pitchFamily="2" charset="2"/>
              <a:buChar char="§"/>
            </a:pPr>
            <a:r>
              <a:rPr lang="en-US" sz="2800" b="1" dirty="0"/>
              <a:t>Return</a:t>
            </a:r>
            <a:r>
              <a:rPr lang="en-US" sz="2800" dirty="0"/>
              <a:t>: God Delivers His People Again (538 BC) </a:t>
            </a:r>
          </a:p>
        </p:txBody>
      </p:sp>
    </p:spTree>
    <p:extLst>
      <p:ext uri="{BB962C8B-B14F-4D97-AF65-F5344CB8AC3E}">
        <p14:creationId xmlns:p14="http://schemas.microsoft.com/office/powerpoint/2010/main" val="7102087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92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32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250"/>
                            </p:stCondLst>
                            <p:childTnLst>
                              <p:par>
                                <p:cTn id="29" presetID="10" presetClass="entr" presetSubtype="0" fill="hold" nodeType="afterEffect">
                                  <p:stCondLst>
                                    <p:cond delay="2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par>
                          <p:cTn id="32" fill="hold">
                            <p:stCondLst>
                              <p:cond delay="21250"/>
                            </p:stCondLst>
                            <p:childTnLst>
                              <p:par>
                                <p:cTn id="33" presetID="10" presetClass="entr" presetSubtype="0" fill="hold" nodeType="afterEffect">
                                  <p:stCondLst>
                                    <p:cond delay="2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par>
                          <p:cTn id="36" fill="hold">
                            <p:stCondLst>
                              <p:cond delay="25250"/>
                            </p:stCondLst>
                            <p:childTnLst>
                              <p:par>
                                <p:cTn id="37" presetID="10" presetClass="entr" presetSubtype="0" fill="hold" nodeType="afterEffect">
                                  <p:stCondLst>
                                    <p:cond delay="225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1750"/>
                                        <p:tgtEl>
                                          <p:spTgt spid="2">
                                            <p:txEl>
                                              <p:pRg st="8" end="8"/>
                                            </p:txEl>
                                          </p:spTgt>
                                        </p:tgtEl>
                                      </p:cBhvr>
                                    </p:animEffect>
                                  </p:childTnLst>
                                </p:cTn>
                              </p:par>
                            </p:childTnLst>
                          </p:cTn>
                        </p:par>
                        <p:par>
                          <p:cTn id="40" fill="hold">
                            <p:stCondLst>
                              <p:cond delay="29250"/>
                            </p:stCondLst>
                            <p:childTnLst>
                              <p:par>
                                <p:cTn id="41" presetID="10" presetClass="entr" presetSubtype="0" fill="hold" nodeType="afterEffect">
                                  <p:stCondLst>
                                    <p:cond delay="225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1750"/>
                                        <p:tgtEl>
                                          <p:spTgt spid="2">
                                            <p:txEl>
                                              <p:pRg st="9" end="9"/>
                                            </p:txEl>
                                          </p:spTgt>
                                        </p:tgtEl>
                                      </p:cBhvr>
                                    </p:animEffect>
                                  </p:childTnLst>
                                </p:cTn>
                              </p:par>
                            </p:childTnLst>
                          </p:cTn>
                        </p:par>
                        <p:par>
                          <p:cTn id="44" fill="hold">
                            <p:stCondLst>
                              <p:cond delay="33250"/>
                            </p:stCondLst>
                            <p:childTnLst>
                              <p:par>
                                <p:cTn id="45" presetID="10" presetClass="entr" presetSubtype="0" fill="hold" nodeType="afterEffect">
                                  <p:stCondLst>
                                    <p:cond delay="225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175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4832092"/>
          </a:xfrm>
          <a:prstGeom prst="rect">
            <a:avLst/>
          </a:prstGeom>
          <a:noFill/>
        </p:spPr>
        <p:txBody>
          <a:bodyPr wrap="square" rtlCol="0">
            <a:spAutoFit/>
          </a:bodyPr>
          <a:lstStyle/>
          <a:p>
            <a:r>
              <a:rPr lang="en-US" sz="2800" b="1" dirty="0"/>
              <a:t>Act 3: God's New Covenant People (Matthew - Revelation) </a:t>
            </a:r>
            <a:endParaRPr lang="en-US" sz="2800" dirty="0"/>
          </a:p>
          <a:p>
            <a:r>
              <a:rPr lang="en-US" sz="2800" dirty="0"/>
              <a:t>(6 BC - ???) </a:t>
            </a:r>
          </a:p>
          <a:p>
            <a:pPr marL="457200" lvl="0" indent="-457200">
              <a:buFont typeface="Wingdings" panose="05000000000000000000" pitchFamily="2" charset="2"/>
              <a:buChar char="§"/>
            </a:pPr>
            <a:r>
              <a:rPr lang="en-US" sz="2800" b="1" dirty="0"/>
              <a:t>Christ's Coming</a:t>
            </a:r>
            <a:r>
              <a:rPr lang="en-US" sz="2800" dirty="0"/>
              <a:t>: God's True King Arrives (6 BC – 33 AD) </a:t>
            </a:r>
          </a:p>
          <a:p>
            <a:pPr marL="457200" lvl="0" indent="-457200">
              <a:buFont typeface="Wingdings" panose="05000000000000000000" pitchFamily="2" charset="2"/>
              <a:buChar char="§"/>
            </a:pPr>
            <a:r>
              <a:rPr lang="en-US" sz="2800" b="1" dirty="0"/>
              <a:t>Christ's Ministry</a:t>
            </a:r>
            <a:r>
              <a:rPr lang="en-US" sz="2800" dirty="0"/>
              <a:t>: God's True King Manifests His Kingdom (29 – 33 AD) </a:t>
            </a:r>
          </a:p>
          <a:p>
            <a:pPr marL="457200" lvl="0" indent="-457200">
              <a:buFont typeface="Wingdings" panose="05000000000000000000" pitchFamily="2" charset="2"/>
              <a:buChar char="§"/>
            </a:pPr>
            <a:r>
              <a:rPr lang="en-US" sz="2800" b="1" dirty="0"/>
              <a:t>Christ's Deliverance of His People</a:t>
            </a:r>
            <a:r>
              <a:rPr lang="en-US" sz="2800" dirty="0"/>
              <a:t>: God's Work Through Death, Resurrection, and Enthronement of His King (33 AD) </a:t>
            </a:r>
          </a:p>
          <a:p>
            <a:pPr marL="457200" lvl="0" indent="-457200">
              <a:buFont typeface="Wingdings" panose="05000000000000000000" pitchFamily="2" charset="2"/>
              <a:buChar char="§"/>
            </a:pPr>
            <a:r>
              <a:rPr lang="en-US" sz="2800" b="1" dirty="0"/>
              <a:t>Christ's Church</a:t>
            </a:r>
            <a:r>
              <a:rPr lang="en-US" sz="2800" dirty="0"/>
              <a:t>: God's People Advance the Kingdom (33 AD - ???)</a:t>
            </a:r>
          </a:p>
          <a:p>
            <a:pPr marL="457200" lvl="0" indent="-457200">
              <a:buFont typeface="Wingdings" panose="05000000000000000000" pitchFamily="2" charset="2"/>
              <a:buChar char="§"/>
            </a:pPr>
            <a:r>
              <a:rPr lang="en-US" sz="2800" b="1" dirty="0"/>
              <a:t>Christ's Second Coming and Reign</a:t>
            </a:r>
            <a:r>
              <a:rPr lang="en-US" sz="2800" dirty="0"/>
              <a:t>: God's Future for the Kingdom </a:t>
            </a:r>
          </a:p>
        </p:txBody>
      </p:sp>
    </p:spTree>
    <p:extLst>
      <p:ext uri="{BB962C8B-B14F-4D97-AF65-F5344CB8AC3E}">
        <p14:creationId xmlns:p14="http://schemas.microsoft.com/office/powerpoint/2010/main" val="39105563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92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32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250"/>
                            </p:stCondLst>
                            <p:childTnLst>
                              <p:par>
                                <p:cTn id="29" presetID="10" presetClass="entr" presetSubtype="0" fill="hold" nodeType="afterEffect">
                                  <p:stCondLst>
                                    <p:cond delay="2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9209</TotalTime>
  <Words>1022</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206</cp:revision>
  <cp:lastPrinted>2020-05-22T15:03:41Z</cp:lastPrinted>
  <dcterms:created xsi:type="dcterms:W3CDTF">2019-06-22T19:37:39Z</dcterms:created>
  <dcterms:modified xsi:type="dcterms:W3CDTF">2021-01-16T19:53:22Z</dcterms:modified>
</cp:coreProperties>
</file>